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"/>
  </p:notesMasterIdLst>
  <p:sldIdLst>
    <p:sldId id="385" r:id="rId2"/>
    <p:sldId id="299" r:id="rId3"/>
    <p:sldId id="378" r:id="rId4"/>
    <p:sldId id="388" r:id="rId5"/>
    <p:sldId id="288" r:id="rId6"/>
    <p:sldId id="387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15" autoAdjust="0"/>
    <p:restoredTop sz="94624" autoAdjust="0"/>
  </p:normalViewPr>
  <p:slideViewPr>
    <p:cSldViewPr>
      <p:cViewPr varScale="1">
        <p:scale>
          <a:sx n="100" d="100"/>
          <a:sy n="100" d="100"/>
        </p:scale>
        <p:origin x="-2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29.03.2018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29.03.2018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29.03.2018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29.03.2018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29.03.2018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29.03.2018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0"/>
            <a:ext cx="8072462" cy="44291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b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диагностического тестирования </a:t>
            </a:r>
            <a:b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 русскому языку </a:t>
            </a:r>
            <a:b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формате ЕГЭ </a:t>
            </a:r>
            <a:b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71803" y="3929066"/>
            <a:ext cx="3571900" cy="776417"/>
          </a:xfrm>
        </p:spPr>
        <p:txBody>
          <a:bodyPr/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март 2018 год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1285860"/>
            <a:ext cx="6926608" cy="494347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Количество ОУ 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11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Всего учащихся 11 классов  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311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–302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(97%)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Минимальный порог преодолели–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302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(97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% )       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Средний тестовый балл -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74 %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67,6  % )           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-428652"/>
            <a:ext cx="749808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   </a:t>
            </a:r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диагностического тестирования</a:t>
            </a:r>
            <a:endParaRPr lang="ru-RU" sz="24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72587383"/>
              </p:ext>
            </p:extLst>
          </p:nvPr>
        </p:nvGraphicFramePr>
        <p:xfrm>
          <a:off x="1000100" y="500042"/>
          <a:ext cx="8001056" cy="5865564"/>
        </p:xfrm>
        <a:graphic>
          <a:graphicData uri="http://schemas.openxmlformats.org/drawingml/2006/table">
            <a:tbl>
              <a:tblPr/>
              <a:tblGrid>
                <a:gridCol w="24197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928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93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ОУ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Количество  детей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Прошли минимальный порог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Тестовый балл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№6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46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46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</a:t>
                      </a:r>
                      <a:r>
                        <a:rPr lang="ru-RU" sz="14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83%   (69,4%)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№2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</a:t>
                      </a:r>
                      <a:r>
                        <a:rPr lang="ru-RU" sz="14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79,3%  (72,6%)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775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№7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76%    (71%)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775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Гимназия №11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(100%)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64%   (56%)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3775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Шугуровская СОШ 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</a:t>
                      </a:r>
                      <a:r>
                        <a:rPr lang="ru-RU" sz="14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64%    (62%)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3775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Лицей №</a:t>
                      </a: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44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68%    (68%)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3775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Тимяшевская</a:t>
                      </a:r>
                      <a:r>
                        <a:rPr lang="ru-RU" sz="14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</a:t>
                      </a:r>
                    </a:p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66%   (58%)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686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69%   (66%)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1476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Старокувакская</a:t>
                      </a:r>
                      <a:r>
                        <a:rPr lang="ru-RU" sz="14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</a:t>
                      </a:r>
                    </a:p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</a:t>
                      </a:r>
                      <a:r>
                        <a:rPr lang="ru-RU" sz="14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65%   (58,2%)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2410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</a:p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</a:t>
                      </a:r>
                      <a:r>
                        <a:rPr lang="ru-RU" sz="14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60%     (50%)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7668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Зеленорощинская СОШ </a:t>
                      </a:r>
                      <a:endParaRPr lang="ru-RU" sz="14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54%      (58%)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7668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№4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(100%)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66%    (55%)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3938216"/>
              </p:ext>
            </p:extLst>
          </p:nvPr>
        </p:nvGraphicFramePr>
        <p:xfrm>
          <a:off x="971600" y="116632"/>
          <a:ext cx="7920880" cy="64967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64696">
                  <a:extLst>
                    <a:ext uri="{9D8B030D-6E8A-4147-A177-3AD203B41FA5}">
                      <a16:colId xmlns:a16="http://schemas.microsoft.com/office/drawing/2014/main" xmlns="" val="87343826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xmlns="" val="259687974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Проверяемые элементы содержания и виды деятельности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справились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xmlns="" val="936054568"/>
                  </a:ext>
                </a:extLst>
              </a:tr>
              <a:tr h="110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2. Средства связи предложений в тексте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xmlns="" val="2251606788"/>
                  </a:ext>
                </a:extLst>
              </a:tr>
              <a:tr h="3127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5. Лексические нормы (употребление слова в соответствии с точным лексическим значением и требованием лексической сочетаемости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xmlns="" val="3726484901"/>
                  </a:ext>
                </a:extLst>
              </a:tr>
              <a:tr h="211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11. Правописание личных окончаний глаголов и суффиксов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причастий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27%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xmlns="" val="1180693432"/>
                  </a:ext>
                </a:extLst>
              </a:tr>
              <a:tr h="110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12. Правописание НЕ и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xmlns="" val="496168015"/>
                  </a:ext>
                </a:extLst>
              </a:tr>
              <a:tr h="110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13. Слитное, дефисное, раздельное написание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xmlns="" val="94986965"/>
                  </a:ext>
                </a:extLst>
              </a:tr>
              <a:tr h="110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14. Правописание -Н- и -НН- в различных частях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речи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xmlns="" val="1099318659"/>
                  </a:ext>
                </a:extLst>
              </a:tr>
              <a:tr h="110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20. Лексические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нормы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xmlns="" val="1756464241"/>
                  </a:ext>
                </a:extLst>
              </a:tr>
              <a:tr h="211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21. Текст как речевое произведение. Смысловая и композиционная целостность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текста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xmlns="" val="4047193614"/>
                  </a:ext>
                </a:extLst>
              </a:tr>
              <a:tr h="110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22. Функционально-смысловые типы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речи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28%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xmlns="" val="205820466"/>
                  </a:ext>
                </a:extLst>
              </a:tr>
              <a:tr h="3127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23. Лексическое значение слова. Синонимы. Антонимы. Омонимы. Фразеологические обороты. Группы слов по происхождению и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употреблению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xmlns="" val="309860760"/>
                  </a:ext>
                </a:extLst>
              </a:tr>
              <a:tr h="110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24. Средства связи предложений в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тексте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2" marR="4582" marT="4582" marB="4582" anchor="ctr"/>
                </a:tc>
                <a:extLst>
                  <a:ext uri="{0D108BD9-81ED-4DB2-BD59-A6C34878D82A}">
                    <a16:rowId xmlns:a16="http://schemas.microsoft.com/office/drawing/2014/main" xmlns="" val="9100431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96110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диагностической работы в формате ЕГЭ по русскому языку  считать удовлетворительными.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i="1" dirty="0" smtClean="0">
                <a:solidFill>
                  <a:srgbClr val="0070C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на заседаниях ШМО учителей русского языка и литературы проанализировать результаты диагностических работ по русскому языку с целью коррекции программ подготовки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выпускников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 итоговой аттестации;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Рекомендации учителям: </a:t>
            </a:r>
          </a:p>
          <a:p>
            <a:pPr marL="596646" indent="-51435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учащихся организовать работу по индивидуальным планам </a:t>
            </a:r>
          </a:p>
          <a:p>
            <a:pPr marL="596646" indent="-51435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(срок: апрель – май 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4212</TotalTime>
  <Words>301</Words>
  <Application>Microsoft Office PowerPoint</Application>
  <PresentationFormat>Экран (4:3)</PresentationFormat>
  <Paragraphs>108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Солнцестояние</vt:lpstr>
      <vt:lpstr>                                       Результаты  диагностического тестирования  по  русскому языку  в формате ЕГЭ    </vt:lpstr>
      <vt:lpstr>              Русский язык</vt:lpstr>
      <vt:lpstr>    Результаты диагностического тестирования</vt:lpstr>
      <vt:lpstr>Слайд 4</vt:lpstr>
      <vt:lpstr>   Выводы:</vt:lpstr>
      <vt:lpstr>Слайд 6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Admin</cp:lastModifiedBy>
  <cp:revision>587</cp:revision>
  <dcterms:created xsi:type="dcterms:W3CDTF">2012-12-17T07:09:56Z</dcterms:created>
  <dcterms:modified xsi:type="dcterms:W3CDTF">2018-03-29T11:33:24Z</dcterms:modified>
</cp:coreProperties>
</file>